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6" r:id="rId4"/>
    <p:sldId id="267" r:id="rId5"/>
    <p:sldId id="261" r:id="rId6"/>
    <p:sldId id="257" r:id="rId7"/>
    <p:sldId id="258" r:id="rId8"/>
    <p:sldId id="259" r:id="rId9"/>
    <p:sldId id="262" r:id="rId10"/>
    <p:sldId id="263" r:id="rId11"/>
    <p:sldId id="264" r:id="rId12"/>
    <p:sldId id="265" r:id="rId13"/>
    <p:sldId id="268" r:id="rId14"/>
    <p:sldId id="271" r:id="rId15"/>
    <p:sldId id="269" r:id="rId16"/>
    <p:sldId id="272" r:id="rId17"/>
    <p:sldId id="273" r:id="rId18"/>
    <p:sldId id="276" r:id="rId19"/>
    <p:sldId id="277" r:id="rId20"/>
    <p:sldId id="278" r:id="rId21"/>
    <p:sldId id="274" r:id="rId22"/>
    <p:sldId id="275" r:id="rId23"/>
    <p:sldId id="279" r:id="rId24"/>
    <p:sldId id="280" r:id="rId25"/>
    <p:sldId id="270"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114" d="100"/>
          <a:sy n="114" d="100"/>
        </p:scale>
        <p:origin x="87" y="1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276E-AF0B-4C54-88A3-69B17EF04C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A57D89-D060-4153-B1B9-4A316D5996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B9ED42-C790-4A35-BC0F-73EB87DF1F7B}"/>
              </a:ext>
            </a:extLst>
          </p:cNvPr>
          <p:cNvSpPr>
            <a:spLocks noGrp="1"/>
          </p:cNvSpPr>
          <p:nvPr>
            <p:ph type="dt" sz="half" idx="10"/>
          </p:nvPr>
        </p:nvSpPr>
        <p:spPr/>
        <p:txBody>
          <a:bodyPr/>
          <a:lstStyle/>
          <a:p>
            <a:fld id="{458A87AB-E8C3-420A-8653-F22A81419913}" type="datetimeFigureOut">
              <a:rPr lang="en-US" smtClean="0"/>
              <a:t>11/9/2020</a:t>
            </a:fld>
            <a:endParaRPr lang="en-US"/>
          </a:p>
        </p:txBody>
      </p:sp>
      <p:sp>
        <p:nvSpPr>
          <p:cNvPr id="5" name="Footer Placeholder 4">
            <a:extLst>
              <a:ext uri="{FF2B5EF4-FFF2-40B4-BE49-F238E27FC236}">
                <a16:creationId xmlns:a16="http://schemas.microsoft.com/office/drawing/2014/main" id="{53089283-98C3-45E1-8EBA-131BDBF84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D46AB-A2D8-48F8-B989-7849479B6F53}"/>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4060564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CD289-0F66-4024-B9DE-6751C4755F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057770-A2FC-4885-9B0E-65BF693DB81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F5AFD9-FB19-498F-8482-BE88B5216670}"/>
              </a:ext>
            </a:extLst>
          </p:cNvPr>
          <p:cNvSpPr>
            <a:spLocks noGrp="1"/>
          </p:cNvSpPr>
          <p:nvPr>
            <p:ph type="dt" sz="half" idx="10"/>
          </p:nvPr>
        </p:nvSpPr>
        <p:spPr/>
        <p:txBody>
          <a:bodyPr/>
          <a:lstStyle/>
          <a:p>
            <a:fld id="{458A87AB-E8C3-420A-8653-F22A81419913}" type="datetimeFigureOut">
              <a:rPr lang="en-US" smtClean="0"/>
              <a:t>11/9/2020</a:t>
            </a:fld>
            <a:endParaRPr lang="en-US"/>
          </a:p>
        </p:txBody>
      </p:sp>
      <p:sp>
        <p:nvSpPr>
          <p:cNvPr id="5" name="Footer Placeholder 4">
            <a:extLst>
              <a:ext uri="{FF2B5EF4-FFF2-40B4-BE49-F238E27FC236}">
                <a16:creationId xmlns:a16="http://schemas.microsoft.com/office/drawing/2014/main" id="{37AAFAC8-98EF-4E2D-95B6-7057BC9A5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35A9CE-C8FC-45C3-8130-B0EF85987432}"/>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2374111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F21C8A-519E-448E-8BBA-F47AD59FF3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EE1557-8128-4F57-A151-7573A67EB86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421FE6-B8C9-464F-98E2-62E075A1F36C}"/>
              </a:ext>
            </a:extLst>
          </p:cNvPr>
          <p:cNvSpPr>
            <a:spLocks noGrp="1"/>
          </p:cNvSpPr>
          <p:nvPr>
            <p:ph type="dt" sz="half" idx="10"/>
          </p:nvPr>
        </p:nvSpPr>
        <p:spPr/>
        <p:txBody>
          <a:bodyPr/>
          <a:lstStyle/>
          <a:p>
            <a:fld id="{458A87AB-E8C3-420A-8653-F22A81419913}" type="datetimeFigureOut">
              <a:rPr lang="en-US" smtClean="0"/>
              <a:t>11/9/2020</a:t>
            </a:fld>
            <a:endParaRPr lang="en-US"/>
          </a:p>
        </p:txBody>
      </p:sp>
      <p:sp>
        <p:nvSpPr>
          <p:cNvPr id="5" name="Footer Placeholder 4">
            <a:extLst>
              <a:ext uri="{FF2B5EF4-FFF2-40B4-BE49-F238E27FC236}">
                <a16:creationId xmlns:a16="http://schemas.microsoft.com/office/drawing/2014/main" id="{EC21C252-FDEB-437E-A1FE-51FEE38B6D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E9090-E6E4-4DE1-A0D4-73E84A5430E4}"/>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4006619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32E9E-BC3E-408E-AF6B-E036E55602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FC52DD-6564-4171-84E2-FEAC009143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0EF7A-FABF-46BD-B509-6DD9D2DAAC2C}"/>
              </a:ext>
            </a:extLst>
          </p:cNvPr>
          <p:cNvSpPr>
            <a:spLocks noGrp="1"/>
          </p:cNvSpPr>
          <p:nvPr>
            <p:ph type="dt" sz="half" idx="10"/>
          </p:nvPr>
        </p:nvSpPr>
        <p:spPr/>
        <p:txBody>
          <a:bodyPr/>
          <a:lstStyle/>
          <a:p>
            <a:fld id="{458A87AB-E8C3-420A-8653-F22A81419913}" type="datetimeFigureOut">
              <a:rPr lang="en-US" smtClean="0"/>
              <a:t>11/9/2020</a:t>
            </a:fld>
            <a:endParaRPr lang="en-US"/>
          </a:p>
        </p:txBody>
      </p:sp>
      <p:sp>
        <p:nvSpPr>
          <p:cNvPr id="5" name="Footer Placeholder 4">
            <a:extLst>
              <a:ext uri="{FF2B5EF4-FFF2-40B4-BE49-F238E27FC236}">
                <a16:creationId xmlns:a16="http://schemas.microsoft.com/office/drawing/2014/main" id="{C9431CF1-3448-45B9-8542-FE4FA2874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36CE12-1D57-49C6-A376-C95466E371CE}"/>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297638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939A7-1F42-4C98-AEC4-F3F1749FA5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930461-EBEA-44B6-93E1-20C344F552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9292C5-A5DB-4892-8604-454351DD93B6}"/>
              </a:ext>
            </a:extLst>
          </p:cNvPr>
          <p:cNvSpPr>
            <a:spLocks noGrp="1"/>
          </p:cNvSpPr>
          <p:nvPr>
            <p:ph type="dt" sz="half" idx="10"/>
          </p:nvPr>
        </p:nvSpPr>
        <p:spPr/>
        <p:txBody>
          <a:bodyPr/>
          <a:lstStyle/>
          <a:p>
            <a:fld id="{458A87AB-E8C3-420A-8653-F22A81419913}" type="datetimeFigureOut">
              <a:rPr lang="en-US" smtClean="0"/>
              <a:t>11/9/2020</a:t>
            </a:fld>
            <a:endParaRPr lang="en-US"/>
          </a:p>
        </p:txBody>
      </p:sp>
      <p:sp>
        <p:nvSpPr>
          <p:cNvPr id="5" name="Footer Placeholder 4">
            <a:extLst>
              <a:ext uri="{FF2B5EF4-FFF2-40B4-BE49-F238E27FC236}">
                <a16:creationId xmlns:a16="http://schemas.microsoft.com/office/drawing/2014/main" id="{0266A9A9-CFAC-42E6-A874-D562ED5F3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4F0F9-579F-4879-9099-67C6F104F7F1}"/>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3803802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EBBD4-430C-468B-9179-94CE2C8D70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C837C6-B61A-4834-979D-1F7E2282802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6372DF-4CA1-4172-82ED-DBC17976FF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BE0292-9A57-41C8-9664-D84B282B4332}"/>
              </a:ext>
            </a:extLst>
          </p:cNvPr>
          <p:cNvSpPr>
            <a:spLocks noGrp="1"/>
          </p:cNvSpPr>
          <p:nvPr>
            <p:ph type="dt" sz="half" idx="10"/>
          </p:nvPr>
        </p:nvSpPr>
        <p:spPr/>
        <p:txBody>
          <a:bodyPr/>
          <a:lstStyle/>
          <a:p>
            <a:fld id="{458A87AB-E8C3-420A-8653-F22A81419913}" type="datetimeFigureOut">
              <a:rPr lang="en-US" smtClean="0"/>
              <a:t>11/9/2020</a:t>
            </a:fld>
            <a:endParaRPr lang="en-US"/>
          </a:p>
        </p:txBody>
      </p:sp>
      <p:sp>
        <p:nvSpPr>
          <p:cNvPr id="6" name="Footer Placeholder 5">
            <a:extLst>
              <a:ext uri="{FF2B5EF4-FFF2-40B4-BE49-F238E27FC236}">
                <a16:creationId xmlns:a16="http://schemas.microsoft.com/office/drawing/2014/main" id="{7DE42250-F9E4-4443-8734-3DEE0D708E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2C9980-9A3F-44F9-9348-2F087F5E9092}"/>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1178561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59D5-D8A9-4351-B49A-DCADAB374F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9C3237-9C28-4C2C-A119-35953ECCA9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BF6BF3-32C9-4FC1-A28F-1F977029A3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63969E-84E3-413F-8215-DE9EAA3C53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C68BB9C-F7DB-4B69-B4AB-3C622C7DC7E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BA28E1-D933-42DF-B5F9-C713E99C1B41}"/>
              </a:ext>
            </a:extLst>
          </p:cNvPr>
          <p:cNvSpPr>
            <a:spLocks noGrp="1"/>
          </p:cNvSpPr>
          <p:nvPr>
            <p:ph type="dt" sz="half" idx="10"/>
          </p:nvPr>
        </p:nvSpPr>
        <p:spPr/>
        <p:txBody>
          <a:bodyPr/>
          <a:lstStyle/>
          <a:p>
            <a:fld id="{458A87AB-E8C3-420A-8653-F22A81419913}" type="datetimeFigureOut">
              <a:rPr lang="en-US" smtClean="0"/>
              <a:t>11/9/2020</a:t>
            </a:fld>
            <a:endParaRPr lang="en-US"/>
          </a:p>
        </p:txBody>
      </p:sp>
      <p:sp>
        <p:nvSpPr>
          <p:cNvPr id="8" name="Footer Placeholder 7">
            <a:extLst>
              <a:ext uri="{FF2B5EF4-FFF2-40B4-BE49-F238E27FC236}">
                <a16:creationId xmlns:a16="http://schemas.microsoft.com/office/drawing/2014/main" id="{8892DCE3-35E0-4219-9873-ED0ACF357E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1F32BE-E23E-4CF2-9329-62B613B54219}"/>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3915315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730C-73CA-4582-8C7E-0BA87BD8F6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D8695F-D26E-42B9-84D1-51ADEABB0580}"/>
              </a:ext>
            </a:extLst>
          </p:cNvPr>
          <p:cNvSpPr>
            <a:spLocks noGrp="1"/>
          </p:cNvSpPr>
          <p:nvPr>
            <p:ph type="dt" sz="half" idx="10"/>
          </p:nvPr>
        </p:nvSpPr>
        <p:spPr/>
        <p:txBody>
          <a:bodyPr/>
          <a:lstStyle/>
          <a:p>
            <a:fld id="{458A87AB-E8C3-420A-8653-F22A81419913}" type="datetimeFigureOut">
              <a:rPr lang="en-US" smtClean="0"/>
              <a:t>11/9/2020</a:t>
            </a:fld>
            <a:endParaRPr lang="en-US"/>
          </a:p>
        </p:txBody>
      </p:sp>
      <p:sp>
        <p:nvSpPr>
          <p:cNvPr id="4" name="Footer Placeholder 3">
            <a:extLst>
              <a:ext uri="{FF2B5EF4-FFF2-40B4-BE49-F238E27FC236}">
                <a16:creationId xmlns:a16="http://schemas.microsoft.com/office/drawing/2014/main" id="{CDD5F539-E7E9-4C3A-9DB9-D600A7F871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C9D59F-786B-42EB-B710-D9E8D4D8129D}"/>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2190702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930CBA-6CA7-48C8-A152-8DFBBABA4CEE}"/>
              </a:ext>
            </a:extLst>
          </p:cNvPr>
          <p:cNvSpPr>
            <a:spLocks noGrp="1"/>
          </p:cNvSpPr>
          <p:nvPr>
            <p:ph type="dt" sz="half" idx="10"/>
          </p:nvPr>
        </p:nvSpPr>
        <p:spPr/>
        <p:txBody>
          <a:bodyPr/>
          <a:lstStyle/>
          <a:p>
            <a:fld id="{458A87AB-E8C3-420A-8653-F22A81419913}" type="datetimeFigureOut">
              <a:rPr lang="en-US" smtClean="0"/>
              <a:t>11/9/2020</a:t>
            </a:fld>
            <a:endParaRPr lang="en-US"/>
          </a:p>
        </p:txBody>
      </p:sp>
      <p:sp>
        <p:nvSpPr>
          <p:cNvPr id="3" name="Footer Placeholder 2">
            <a:extLst>
              <a:ext uri="{FF2B5EF4-FFF2-40B4-BE49-F238E27FC236}">
                <a16:creationId xmlns:a16="http://schemas.microsoft.com/office/drawing/2014/main" id="{6D08F0E5-434A-43C8-8946-6B6956D39C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730023-0BA5-4A7A-B832-F66F7CF44551}"/>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364183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7581C-B2DB-4342-A35E-A59789ACA0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E068D2-08E9-4C68-9302-A360EC4CC0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7BBC42-B940-4257-968E-ADB90B332C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81510F-7114-45EF-80D6-33E1E85C08B3}"/>
              </a:ext>
            </a:extLst>
          </p:cNvPr>
          <p:cNvSpPr>
            <a:spLocks noGrp="1"/>
          </p:cNvSpPr>
          <p:nvPr>
            <p:ph type="dt" sz="half" idx="10"/>
          </p:nvPr>
        </p:nvSpPr>
        <p:spPr/>
        <p:txBody>
          <a:bodyPr/>
          <a:lstStyle/>
          <a:p>
            <a:fld id="{458A87AB-E8C3-420A-8653-F22A81419913}" type="datetimeFigureOut">
              <a:rPr lang="en-US" smtClean="0"/>
              <a:t>11/9/2020</a:t>
            </a:fld>
            <a:endParaRPr lang="en-US"/>
          </a:p>
        </p:txBody>
      </p:sp>
      <p:sp>
        <p:nvSpPr>
          <p:cNvPr id="6" name="Footer Placeholder 5">
            <a:extLst>
              <a:ext uri="{FF2B5EF4-FFF2-40B4-BE49-F238E27FC236}">
                <a16:creationId xmlns:a16="http://schemas.microsoft.com/office/drawing/2014/main" id="{63669816-2003-4DFA-8CB6-5E13FCDE03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5152E2-E415-454C-92BE-EEAA26CABFCE}"/>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2989822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3B06-DC2E-4FE8-8566-519649ED04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1A73FE-61D7-4BFE-B868-E1753CB7B1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AA1BEF-3B37-42D9-B6E2-A21306BF8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5F7B2F-0F88-4238-9875-C60BC7731854}"/>
              </a:ext>
            </a:extLst>
          </p:cNvPr>
          <p:cNvSpPr>
            <a:spLocks noGrp="1"/>
          </p:cNvSpPr>
          <p:nvPr>
            <p:ph type="dt" sz="half" idx="10"/>
          </p:nvPr>
        </p:nvSpPr>
        <p:spPr/>
        <p:txBody>
          <a:bodyPr/>
          <a:lstStyle/>
          <a:p>
            <a:fld id="{458A87AB-E8C3-420A-8653-F22A81419913}" type="datetimeFigureOut">
              <a:rPr lang="en-US" smtClean="0"/>
              <a:t>11/9/2020</a:t>
            </a:fld>
            <a:endParaRPr lang="en-US"/>
          </a:p>
        </p:txBody>
      </p:sp>
      <p:sp>
        <p:nvSpPr>
          <p:cNvPr id="6" name="Footer Placeholder 5">
            <a:extLst>
              <a:ext uri="{FF2B5EF4-FFF2-40B4-BE49-F238E27FC236}">
                <a16:creationId xmlns:a16="http://schemas.microsoft.com/office/drawing/2014/main" id="{5D2B7D7C-1838-4B24-9EC0-6F92164EEE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9ED39A-EE1D-450B-8663-EEA8F75DC731}"/>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589092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3E0588-E209-4001-BD24-330E58857E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E209A9-C772-4CEA-A484-BC40095AB9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D4449-01D4-4E5C-86D8-24AC9D2A8E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8A87AB-E8C3-420A-8653-F22A81419913}" type="datetimeFigureOut">
              <a:rPr lang="en-US" smtClean="0"/>
              <a:t>11/9/2020</a:t>
            </a:fld>
            <a:endParaRPr lang="en-US"/>
          </a:p>
        </p:txBody>
      </p:sp>
      <p:sp>
        <p:nvSpPr>
          <p:cNvPr id="5" name="Footer Placeholder 4">
            <a:extLst>
              <a:ext uri="{FF2B5EF4-FFF2-40B4-BE49-F238E27FC236}">
                <a16:creationId xmlns:a16="http://schemas.microsoft.com/office/drawing/2014/main" id="{9E3667C4-AC03-4CBB-99AD-CF3CE3D288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AC37DF-C477-422D-A49C-8DF8D77024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426690-0936-4C1C-8F52-24351942FEBB}" type="slidenum">
              <a:rPr lang="en-US" smtClean="0"/>
              <a:t>‹#›</a:t>
            </a:fld>
            <a:endParaRPr lang="en-US"/>
          </a:p>
        </p:txBody>
      </p:sp>
      <p:pic>
        <p:nvPicPr>
          <p:cNvPr id="7" name="Picture 6">
            <a:extLst>
              <a:ext uri="{FF2B5EF4-FFF2-40B4-BE49-F238E27FC236}">
                <a16:creationId xmlns:a16="http://schemas.microsoft.com/office/drawing/2014/main" id="{CC8C4F17-1923-49D3-AAED-9F265409B53E}"/>
              </a:ext>
            </a:extLst>
          </p:cNvPr>
          <p:cNvPicPr>
            <a:picLocks noChangeAspect="1"/>
          </p:cNvPicPr>
          <p:nvPr userDrawn="1"/>
        </p:nvPicPr>
        <p:blipFill>
          <a:blip r:embed="rId13"/>
          <a:stretch>
            <a:fillRect/>
          </a:stretch>
        </p:blipFill>
        <p:spPr>
          <a:xfrm>
            <a:off x="0" y="5489140"/>
            <a:ext cx="2104326" cy="1375646"/>
          </a:xfrm>
          <a:prstGeom prst="rect">
            <a:avLst/>
          </a:prstGeom>
        </p:spPr>
      </p:pic>
    </p:spTree>
    <p:extLst>
      <p:ext uri="{BB962C8B-B14F-4D97-AF65-F5344CB8AC3E}">
        <p14:creationId xmlns:p14="http://schemas.microsoft.com/office/powerpoint/2010/main" val="3385964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660D-298E-4772-BC0E-EE303210C0F6}"/>
              </a:ext>
            </a:extLst>
          </p:cNvPr>
          <p:cNvSpPr>
            <a:spLocks noGrp="1"/>
          </p:cNvSpPr>
          <p:nvPr>
            <p:ph type="ctrTitle"/>
          </p:nvPr>
        </p:nvSpPr>
        <p:spPr/>
        <p:txBody>
          <a:bodyPr/>
          <a:lstStyle/>
          <a:p>
            <a:r>
              <a:rPr lang="en-US" dirty="0"/>
              <a:t>Hardware Development</a:t>
            </a:r>
          </a:p>
        </p:txBody>
      </p:sp>
      <p:sp>
        <p:nvSpPr>
          <p:cNvPr id="3" name="Subtitle 2">
            <a:extLst>
              <a:ext uri="{FF2B5EF4-FFF2-40B4-BE49-F238E27FC236}">
                <a16:creationId xmlns:a16="http://schemas.microsoft.com/office/drawing/2014/main" id="{D56F5F89-12D4-4026-A682-8F7B18467D7E}"/>
              </a:ext>
            </a:extLst>
          </p:cNvPr>
          <p:cNvSpPr>
            <a:spLocks noGrp="1"/>
          </p:cNvSpPr>
          <p:nvPr>
            <p:ph type="subTitle" idx="1"/>
          </p:nvPr>
        </p:nvSpPr>
        <p:spPr>
          <a:xfrm>
            <a:off x="1524000" y="3602038"/>
            <a:ext cx="9144000" cy="1880316"/>
          </a:xfrm>
        </p:spPr>
        <p:txBody>
          <a:bodyPr>
            <a:normAutofit/>
          </a:bodyPr>
          <a:lstStyle/>
          <a:p>
            <a:endParaRPr lang="en-US" dirty="0"/>
          </a:p>
          <a:p>
            <a:r>
              <a:rPr lang="en-US" dirty="0" err="1"/>
              <a:t>Tingliang</a:t>
            </a:r>
            <a:r>
              <a:rPr lang="en-US" dirty="0"/>
              <a:t> Zhang</a:t>
            </a:r>
          </a:p>
          <a:p>
            <a:r>
              <a:rPr lang="en-US" dirty="0"/>
              <a:t>The Future Laboratory, Tsinghua University</a:t>
            </a:r>
          </a:p>
        </p:txBody>
      </p:sp>
    </p:spTree>
    <p:extLst>
      <p:ext uri="{BB962C8B-B14F-4D97-AF65-F5344CB8AC3E}">
        <p14:creationId xmlns:p14="http://schemas.microsoft.com/office/powerpoint/2010/main" val="25999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F9DD-2BE6-4039-8440-367F60C295E4}"/>
              </a:ext>
            </a:extLst>
          </p:cNvPr>
          <p:cNvSpPr>
            <a:spLocks noGrp="1"/>
          </p:cNvSpPr>
          <p:nvPr>
            <p:ph type="title"/>
          </p:nvPr>
        </p:nvSpPr>
        <p:spPr/>
        <p:txBody>
          <a:bodyPr/>
          <a:lstStyle/>
          <a:p>
            <a:r>
              <a:rPr lang="en-US" dirty="0"/>
              <a:t>Fig.3</a:t>
            </a:r>
          </a:p>
        </p:txBody>
      </p:sp>
      <p:sp>
        <p:nvSpPr>
          <p:cNvPr id="3" name="Content Placeholder 2">
            <a:extLst>
              <a:ext uri="{FF2B5EF4-FFF2-40B4-BE49-F238E27FC236}">
                <a16:creationId xmlns:a16="http://schemas.microsoft.com/office/drawing/2014/main" id="{24432F13-8F9A-4297-A280-B0DFAC6E721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CA9A30F-E9DA-4462-AA97-AD9293B1D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351" y="1690688"/>
            <a:ext cx="4571298" cy="4356312"/>
          </a:xfrm>
          <a:prstGeom prst="rect">
            <a:avLst/>
          </a:prstGeom>
        </p:spPr>
      </p:pic>
    </p:spTree>
    <p:extLst>
      <p:ext uri="{BB962C8B-B14F-4D97-AF65-F5344CB8AC3E}">
        <p14:creationId xmlns:p14="http://schemas.microsoft.com/office/powerpoint/2010/main" val="1448767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30D91-417E-4A12-84DB-C1D19EC6E29F}"/>
              </a:ext>
            </a:extLst>
          </p:cNvPr>
          <p:cNvSpPr>
            <a:spLocks noGrp="1"/>
          </p:cNvSpPr>
          <p:nvPr>
            <p:ph type="title"/>
          </p:nvPr>
        </p:nvSpPr>
        <p:spPr/>
        <p:txBody>
          <a:bodyPr/>
          <a:lstStyle/>
          <a:p>
            <a:r>
              <a:rPr lang="en-US" dirty="0"/>
              <a:t>Fig.4</a:t>
            </a:r>
          </a:p>
        </p:txBody>
      </p:sp>
      <p:sp>
        <p:nvSpPr>
          <p:cNvPr id="3" name="Content Placeholder 2">
            <a:extLst>
              <a:ext uri="{FF2B5EF4-FFF2-40B4-BE49-F238E27FC236}">
                <a16:creationId xmlns:a16="http://schemas.microsoft.com/office/drawing/2014/main" id="{C7A1C360-4401-419A-B051-DEE9F21128D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EB1F67D-D94A-47BA-A268-BD7AA944A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623" y="1690688"/>
            <a:ext cx="5736754" cy="4356313"/>
          </a:xfrm>
          <a:prstGeom prst="rect">
            <a:avLst/>
          </a:prstGeom>
        </p:spPr>
      </p:pic>
    </p:spTree>
    <p:extLst>
      <p:ext uri="{BB962C8B-B14F-4D97-AF65-F5344CB8AC3E}">
        <p14:creationId xmlns:p14="http://schemas.microsoft.com/office/powerpoint/2010/main" val="3107506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0989F-7001-43EA-AD0C-019BDD4F609D}"/>
              </a:ext>
            </a:extLst>
          </p:cNvPr>
          <p:cNvSpPr>
            <a:spLocks noGrp="1"/>
          </p:cNvSpPr>
          <p:nvPr>
            <p:ph type="title"/>
          </p:nvPr>
        </p:nvSpPr>
        <p:spPr/>
        <p:txBody>
          <a:bodyPr/>
          <a:lstStyle/>
          <a:p>
            <a:r>
              <a:rPr lang="en-US" dirty="0"/>
              <a:t>Fig.5</a:t>
            </a:r>
          </a:p>
        </p:txBody>
      </p:sp>
      <p:sp>
        <p:nvSpPr>
          <p:cNvPr id="3" name="Content Placeholder 2">
            <a:extLst>
              <a:ext uri="{FF2B5EF4-FFF2-40B4-BE49-F238E27FC236}">
                <a16:creationId xmlns:a16="http://schemas.microsoft.com/office/drawing/2014/main" id="{0F4DF76F-A709-4B92-B798-74460F9FF54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621210-94B2-4469-9C7A-6A0011D36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6210" y="1160625"/>
            <a:ext cx="6879579" cy="5182314"/>
          </a:xfrm>
          <a:prstGeom prst="rect">
            <a:avLst/>
          </a:prstGeom>
        </p:spPr>
      </p:pic>
    </p:spTree>
    <p:extLst>
      <p:ext uri="{BB962C8B-B14F-4D97-AF65-F5344CB8AC3E}">
        <p14:creationId xmlns:p14="http://schemas.microsoft.com/office/powerpoint/2010/main" val="264798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263FB-5EC7-4B9A-85D4-507CD7C1F249}"/>
              </a:ext>
            </a:extLst>
          </p:cNvPr>
          <p:cNvSpPr>
            <a:spLocks noGrp="1"/>
          </p:cNvSpPr>
          <p:nvPr>
            <p:ph type="title"/>
          </p:nvPr>
        </p:nvSpPr>
        <p:spPr/>
        <p:txBody>
          <a:bodyPr/>
          <a:lstStyle/>
          <a:p>
            <a:r>
              <a:rPr lang="en-US" dirty="0"/>
              <a:t>Develop Prototype</a:t>
            </a:r>
          </a:p>
        </p:txBody>
      </p:sp>
      <p:sp>
        <p:nvSpPr>
          <p:cNvPr id="3" name="Text Placeholder 2">
            <a:extLst>
              <a:ext uri="{FF2B5EF4-FFF2-40B4-BE49-F238E27FC236}">
                <a16:creationId xmlns:a16="http://schemas.microsoft.com/office/drawing/2014/main" id="{076CAA87-05FE-4490-8275-60C69DDC0C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0723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B15C-DB29-4155-9F2B-3A2DC48B9CEA}"/>
              </a:ext>
            </a:extLst>
          </p:cNvPr>
          <p:cNvSpPr>
            <a:spLocks noGrp="1"/>
          </p:cNvSpPr>
          <p:nvPr>
            <p:ph type="title"/>
          </p:nvPr>
        </p:nvSpPr>
        <p:spPr/>
        <p:txBody>
          <a:bodyPr/>
          <a:lstStyle/>
          <a:p>
            <a:r>
              <a:rPr lang="en-US" dirty="0"/>
              <a:t>How to develop any prototype</a:t>
            </a:r>
          </a:p>
        </p:txBody>
      </p:sp>
      <p:sp>
        <p:nvSpPr>
          <p:cNvPr id="3" name="Content Placeholder 2">
            <a:extLst>
              <a:ext uri="{FF2B5EF4-FFF2-40B4-BE49-F238E27FC236}">
                <a16:creationId xmlns:a16="http://schemas.microsoft.com/office/drawing/2014/main" id="{21FABBC8-F154-4954-9E64-F296CE2F254D}"/>
              </a:ext>
            </a:extLst>
          </p:cNvPr>
          <p:cNvSpPr>
            <a:spLocks noGrp="1"/>
          </p:cNvSpPr>
          <p:nvPr>
            <p:ph idx="1"/>
          </p:nvPr>
        </p:nvSpPr>
        <p:spPr/>
        <p:txBody>
          <a:bodyPr/>
          <a:lstStyle/>
          <a:p>
            <a:pPr marL="0" indent="0">
              <a:buNone/>
            </a:pPr>
            <a:r>
              <a:rPr lang="en-US" dirty="0"/>
              <a:t>  - A brief IDEA about any non-pure-software stuff</a:t>
            </a:r>
          </a:p>
          <a:p>
            <a:pPr marL="0" indent="0">
              <a:buNone/>
            </a:pPr>
            <a:r>
              <a:rPr lang="en-US" dirty="0"/>
              <a:t>  - Split the function into a few small function</a:t>
            </a:r>
          </a:p>
          <a:p>
            <a:pPr marL="0" indent="0">
              <a:buNone/>
            </a:pPr>
            <a:r>
              <a:rPr lang="en-US" dirty="0"/>
              <a:t>  - Decide use which model to achieve each function</a:t>
            </a:r>
          </a:p>
          <a:p>
            <a:pPr marL="0" indent="0">
              <a:buNone/>
            </a:pPr>
            <a:r>
              <a:rPr lang="en-US" dirty="0"/>
              <a:t>  - Buy lots of stuff from Taobao, JLC</a:t>
            </a:r>
          </a:p>
          <a:p>
            <a:pPr marL="0" indent="0">
              <a:buNone/>
            </a:pPr>
            <a:r>
              <a:rPr lang="en-US" dirty="0"/>
              <a:t>  - Build the prototype</a:t>
            </a:r>
          </a:p>
          <a:p>
            <a:pPr marL="0" indent="0">
              <a:buNone/>
            </a:pPr>
            <a:r>
              <a:rPr lang="en-US" dirty="0"/>
              <a:t>  - Test and Debug</a:t>
            </a:r>
          </a:p>
          <a:p>
            <a:pPr marL="0" indent="0">
              <a:buNone/>
            </a:pPr>
            <a:r>
              <a:rPr lang="en-US" dirty="0"/>
              <a:t>  - Iterate several times</a:t>
            </a:r>
          </a:p>
        </p:txBody>
      </p:sp>
    </p:spTree>
    <p:extLst>
      <p:ext uri="{BB962C8B-B14F-4D97-AF65-F5344CB8AC3E}">
        <p14:creationId xmlns:p14="http://schemas.microsoft.com/office/powerpoint/2010/main" val="2363466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D7CCD-45C5-4A20-94ED-E5288D28C807}"/>
              </a:ext>
            </a:extLst>
          </p:cNvPr>
          <p:cNvSpPr>
            <a:spLocks noGrp="1"/>
          </p:cNvSpPr>
          <p:nvPr>
            <p:ph type="title"/>
          </p:nvPr>
        </p:nvSpPr>
        <p:spPr/>
        <p:txBody>
          <a:bodyPr/>
          <a:lstStyle/>
          <a:p>
            <a:r>
              <a:rPr lang="en-US" dirty="0"/>
              <a:t>Skills needed</a:t>
            </a:r>
          </a:p>
        </p:txBody>
      </p:sp>
      <p:sp>
        <p:nvSpPr>
          <p:cNvPr id="3" name="Text Placeholder 2">
            <a:extLst>
              <a:ext uri="{FF2B5EF4-FFF2-40B4-BE49-F238E27FC236}">
                <a16:creationId xmlns:a16="http://schemas.microsoft.com/office/drawing/2014/main" id="{0B15F4E5-2A77-4E05-BCB6-A4963750D1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752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93531-DC09-4386-949B-CE1B61D5777F}"/>
              </a:ext>
            </a:extLst>
          </p:cNvPr>
          <p:cNvSpPr>
            <a:spLocks noGrp="1"/>
          </p:cNvSpPr>
          <p:nvPr>
            <p:ph type="title"/>
          </p:nvPr>
        </p:nvSpPr>
        <p:spPr/>
        <p:txBody>
          <a:bodyPr/>
          <a:lstStyle/>
          <a:p>
            <a:r>
              <a:rPr lang="en-US" dirty="0"/>
              <a:t>A list of what we need to learn</a:t>
            </a:r>
          </a:p>
        </p:txBody>
      </p:sp>
      <p:sp>
        <p:nvSpPr>
          <p:cNvPr id="3" name="Content Placeholder 2">
            <a:extLst>
              <a:ext uri="{FF2B5EF4-FFF2-40B4-BE49-F238E27FC236}">
                <a16:creationId xmlns:a16="http://schemas.microsoft.com/office/drawing/2014/main" id="{CC8D4CF7-9E83-41A3-B222-BB84EAC00DF6}"/>
              </a:ext>
            </a:extLst>
          </p:cNvPr>
          <p:cNvSpPr>
            <a:spLocks noGrp="1"/>
          </p:cNvSpPr>
          <p:nvPr>
            <p:ph idx="1"/>
          </p:nvPr>
        </p:nvSpPr>
        <p:spPr>
          <a:xfrm>
            <a:off x="838200" y="1549626"/>
            <a:ext cx="10515600" cy="3932580"/>
          </a:xfrm>
        </p:spPr>
        <p:txBody>
          <a:bodyPr>
            <a:normAutofit fontScale="92500" lnSpcReduction="10000"/>
          </a:bodyPr>
          <a:lstStyle/>
          <a:p>
            <a:pPr marL="0" indent="0">
              <a:buNone/>
            </a:pPr>
            <a:r>
              <a:rPr lang="en-US" dirty="0"/>
              <a:t>  1. Dev boards such as Arduino and STM32; </a:t>
            </a:r>
          </a:p>
          <a:p>
            <a:pPr marL="0" indent="0">
              <a:buNone/>
            </a:pPr>
            <a:r>
              <a:rPr lang="en-US" dirty="0"/>
              <a:t>  2. Communication protocol such as UART, SPI, I2C, and RS232; </a:t>
            </a:r>
          </a:p>
          <a:p>
            <a:pPr marL="0" indent="0">
              <a:buNone/>
            </a:pPr>
            <a:r>
              <a:rPr lang="en-US" dirty="0"/>
              <a:t>  3. Programming languages including C, Python, Java, C++, Verilog; </a:t>
            </a:r>
          </a:p>
          <a:p>
            <a:pPr marL="0" indent="0">
              <a:buNone/>
            </a:pPr>
            <a:r>
              <a:rPr lang="en-US" dirty="0"/>
              <a:t>  4. Debug tools such as oscilloscope, waveform generator, multimeter; </a:t>
            </a:r>
          </a:p>
          <a:p>
            <a:pPr marL="0" indent="0">
              <a:buNone/>
            </a:pPr>
            <a:r>
              <a:rPr lang="en-US" dirty="0"/>
              <a:t>  5. Peripherals(</a:t>
            </a:r>
            <a:r>
              <a:rPr lang="zh-CN" altLang="en-US" dirty="0"/>
              <a:t>外设</a:t>
            </a:r>
            <a:r>
              <a:rPr lang="en-US" altLang="zh-CN" dirty="0"/>
              <a:t>) </a:t>
            </a:r>
            <a:r>
              <a:rPr lang="en-US" dirty="0"/>
              <a:t>like brushless motor, servo motor, stepper motor, microphone, IMU, display; </a:t>
            </a:r>
          </a:p>
          <a:p>
            <a:pPr marL="0" indent="0">
              <a:buNone/>
            </a:pPr>
            <a:r>
              <a:rPr lang="en-US" dirty="0"/>
              <a:t>  6. Circuits simulate and PCB design tools: Multisim, </a:t>
            </a:r>
            <a:r>
              <a:rPr lang="en-US" dirty="0" err="1"/>
              <a:t>KiCAD</a:t>
            </a:r>
            <a:r>
              <a:rPr lang="en-US" dirty="0"/>
              <a:t>, Altium Designer; </a:t>
            </a:r>
          </a:p>
          <a:p>
            <a:pPr marL="0" indent="0">
              <a:buNone/>
            </a:pPr>
            <a:r>
              <a:rPr lang="en-US" dirty="0"/>
              <a:t>  7. Soldering and SMT: QFNP, QFP, BGA, DIP......JLC</a:t>
            </a:r>
          </a:p>
          <a:p>
            <a:pPr marL="0" indent="0">
              <a:buNone/>
            </a:pPr>
            <a:r>
              <a:rPr lang="en-US" dirty="0"/>
              <a:t>  8. Algorithms: FFT, PID</a:t>
            </a:r>
          </a:p>
        </p:txBody>
      </p:sp>
    </p:spTree>
    <p:extLst>
      <p:ext uri="{BB962C8B-B14F-4D97-AF65-F5344CB8AC3E}">
        <p14:creationId xmlns:p14="http://schemas.microsoft.com/office/powerpoint/2010/main" val="3956547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56F64C9-95CC-442F-9B20-A8CB6105F688}"/>
              </a:ext>
            </a:extLst>
          </p:cNvPr>
          <p:cNvPicPr>
            <a:picLocks noChangeAspect="1"/>
          </p:cNvPicPr>
          <p:nvPr/>
        </p:nvPicPr>
        <p:blipFill>
          <a:blip r:embed="rId2"/>
          <a:stretch>
            <a:fillRect/>
          </a:stretch>
        </p:blipFill>
        <p:spPr>
          <a:xfrm>
            <a:off x="904470" y="0"/>
            <a:ext cx="11287530" cy="6858000"/>
          </a:xfrm>
          <a:prstGeom prst="rect">
            <a:avLst/>
          </a:prstGeom>
        </p:spPr>
      </p:pic>
    </p:spTree>
    <p:extLst>
      <p:ext uri="{BB962C8B-B14F-4D97-AF65-F5344CB8AC3E}">
        <p14:creationId xmlns:p14="http://schemas.microsoft.com/office/powerpoint/2010/main" val="1178995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FE0ADEE-463F-4BD3-8E60-D717AE62C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321" y="604007"/>
            <a:ext cx="10138679" cy="5582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184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8A47DFF-3854-4BA9-9726-38E426C5A0BC}"/>
              </a:ext>
            </a:extLst>
          </p:cNvPr>
          <p:cNvPicPr>
            <a:picLocks noChangeAspect="1"/>
          </p:cNvPicPr>
          <p:nvPr/>
        </p:nvPicPr>
        <p:blipFill>
          <a:blip r:embed="rId2"/>
          <a:stretch>
            <a:fillRect/>
          </a:stretch>
        </p:blipFill>
        <p:spPr>
          <a:xfrm>
            <a:off x="2283526" y="0"/>
            <a:ext cx="9908474" cy="6858000"/>
          </a:xfrm>
          <a:prstGeom prst="rect">
            <a:avLst/>
          </a:prstGeom>
        </p:spPr>
      </p:pic>
    </p:spTree>
    <p:extLst>
      <p:ext uri="{BB962C8B-B14F-4D97-AF65-F5344CB8AC3E}">
        <p14:creationId xmlns:p14="http://schemas.microsoft.com/office/powerpoint/2010/main" val="1173057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8744C-DF56-4E83-9440-E52F9CDA4ED2}"/>
              </a:ext>
            </a:extLst>
          </p:cNvPr>
          <p:cNvSpPr>
            <a:spLocks noGrp="1"/>
          </p:cNvSpPr>
          <p:nvPr>
            <p:ph type="title"/>
          </p:nvPr>
        </p:nvSpPr>
        <p:spPr/>
        <p:txBody>
          <a:bodyPr/>
          <a:lstStyle/>
          <a:p>
            <a:r>
              <a:rPr lang="en-US" altLang="zh-CN" dirty="0"/>
              <a:t>Outline</a:t>
            </a:r>
            <a:endParaRPr lang="en-US" dirty="0"/>
          </a:p>
        </p:txBody>
      </p:sp>
      <p:sp>
        <p:nvSpPr>
          <p:cNvPr id="3" name="Content Placeholder 2">
            <a:extLst>
              <a:ext uri="{FF2B5EF4-FFF2-40B4-BE49-F238E27FC236}">
                <a16:creationId xmlns:a16="http://schemas.microsoft.com/office/drawing/2014/main" id="{781DC393-9FA1-4E6B-9C26-B4EA6C9CF31F}"/>
              </a:ext>
            </a:extLst>
          </p:cNvPr>
          <p:cNvSpPr>
            <a:spLocks noGrp="1"/>
          </p:cNvSpPr>
          <p:nvPr>
            <p:ph idx="1"/>
          </p:nvPr>
        </p:nvSpPr>
        <p:spPr/>
        <p:txBody>
          <a:bodyPr/>
          <a:lstStyle/>
          <a:p>
            <a:r>
              <a:rPr lang="en-US" dirty="0"/>
              <a:t>What is Hardware Development</a:t>
            </a:r>
          </a:p>
          <a:p>
            <a:r>
              <a:rPr lang="en-US" dirty="0"/>
              <a:t>A thorough introduction of Microcontrollers</a:t>
            </a:r>
          </a:p>
          <a:p>
            <a:r>
              <a:rPr lang="en-US" dirty="0"/>
              <a:t>How to develop any prototype</a:t>
            </a:r>
          </a:p>
          <a:p>
            <a:r>
              <a:rPr lang="en-US" dirty="0"/>
              <a:t>A list of what we need to learn</a:t>
            </a:r>
          </a:p>
          <a:p>
            <a:r>
              <a:rPr lang="en-US" dirty="0"/>
              <a:t>Discussion about of hardware engineering</a:t>
            </a:r>
          </a:p>
        </p:txBody>
      </p:sp>
    </p:spTree>
    <p:extLst>
      <p:ext uri="{BB962C8B-B14F-4D97-AF65-F5344CB8AC3E}">
        <p14:creationId xmlns:p14="http://schemas.microsoft.com/office/powerpoint/2010/main" val="3529544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shop.adafruit.com/970x728/1438-00.jpg">
            <a:extLst>
              <a:ext uri="{FF2B5EF4-FFF2-40B4-BE49-F238E27FC236}">
                <a16:creationId xmlns:a16="http://schemas.microsoft.com/office/drawing/2014/main" id="{9C362A55-B569-4955-8C8A-F814ADFBC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4350" y="0"/>
            <a:ext cx="91376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278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C3A876E-40BB-4EF2-9895-1BE625D5E994}"/>
              </a:ext>
            </a:extLst>
          </p:cNvPr>
          <p:cNvPicPr>
            <a:picLocks noChangeAspect="1"/>
          </p:cNvPicPr>
          <p:nvPr/>
        </p:nvPicPr>
        <p:blipFill>
          <a:blip r:embed="rId2"/>
          <a:stretch>
            <a:fillRect/>
          </a:stretch>
        </p:blipFill>
        <p:spPr>
          <a:xfrm>
            <a:off x="2085932" y="0"/>
            <a:ext cx="10106068" cy="6858000"/>
          </a:xfrm>
          <a:prstGeom prst="rect">
            <a:avLst/>
          </a:prstGeom>
        </p:spPr>
      </p:pic>
    </p:spTree>
    <p:extLst>
      <p:ext uri="{BB962C8B-B14F-4D97-AF65-F5344CB8AC3E}">
        <p14:creationId xmlns:p14="http://schemas.microsoft.com/office/powerpoint/2010/main" val="1828421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91127BB-99EC-4822-8913-A822A6EC86C3}"/>
              </a:ext>
            </a:extLst>
          </p:cNvPr>
          <p:cNvPicPr>
            <a:picLocks noChangeAspect="1"/>
          </p:cNvPicPr>
          <p:nvPr/>
        </p:nvPicPr>
        <p:blipFill>
          <a:blip r:embed="rId2"/>
          <a:stretch>
            <a:fillRect/>
          </a:stretch>
        </p:blipFill>
        <p:spPr>
          <a:xfrm>
            <a:off x="1897749" y="1"/>
            <a:ext cx="10294251" cy="6858000"/>
          </a:xfrm>
          <a:prstGeom prst="rect">
            <a:avLst/>
          </a:prstGeom>
        </p:spPr>
      </p:pic>
    </p:spTree>
    <p:extLst>
      <p:ext uri="{BB962C8B-B14F-4D97-AF65-F5344CB8AC3E}">
        <p14:creationId xmlns:p14="http://schemas.microsoft.com/office/powerpoint/2010/main" val="1071649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DFE020D8-D196-4DD8-838E-839B5DF56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7634" y="199191"/>
            <a:ext cx="10184366" cy="645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948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782286B-201B-49F4-87F4-C168B6D30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958" y="611118"/>
            <a:ext cx="9400051" cy="5635763"/>
          </a:xfrm>
          <a:prstGeom prst="rect">
            <a:avLst/>
          </a:prstGeom>
        </p:spPr>
      </p:pic>
    </p:spTree>
    <p:extLst>
      <p:ext uri="{BB962C8B-B14F-4D97-AF65-F5344CB8AC3E}">
        <p14:creationId xmlns:p14="http://schemas.microsoft.com/office/powerpoint/2010/main" val="2491151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21558-9B53-484B-A155-01EACF50481A}"/>
              </a:ext>
            </a:extLst>
          </p:cNvPr>
          <p:cNvSpPr>
            <a:spLocks noGrp="1"/>
          </p:cNvSpPr>
          <p:nvPr>
            <p:ph type="title"/>
          </p:nvPr>
        </p:nvSpPr>
        <p:spPr/>
        <p:txBody>
          <a:bodyPr/>
          <a:lstStyle/>
          <a:p>
            <a:r>
              <a:rPr lang="en-US" dirty="0"/>
              <a:t>The Future</a:t>
            </a:r>
          </a:p>
        </p:txBody>
      </p:sp>
      <p:sp>
        <p:nvSpPr>
          <p:cNvPr id="3" name="Text Placeholder 2">
            <a:extLst>
              <a:ext uri="{FF2B5EF4-FFF2-40B4-BE49-F238E27FC236}">
                <a16:creationId xmlns:a16="http://schemas.microsoft.com/office/drawing/2014/main" id="{E9030707-4DBA-4622-B583-364C52DA14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09630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8884721-081E-4AD5-A8B6-7DC560027520}"/>
              </a:ext>
            </a:extLst>
          </p:cNvPr>
          <p:cNvPicPr>
            <a:picLocks noChangeAspect="1"/>
          </p:cNvPicPr>
          <p:nvPr/>
        </p:nvPicPr>
        <p:blipFill>
          <a:blip r:embed="rId2"/>
          <a:stretch>
            <a:fillRect/>
          </a:stretch>
        </p:blipFill>
        <p:spPr>
          <a:xfrm>
            <a:off x="7936834" y="3963798"/>
            <a:ext cx="4255166" cy="2894202"/>
          </a:xfrm>
          <a:prstGeom prst="rect">
            <a:avLst/>
          </a:prstGeom>
        </p:spPr>
      </p:pic>
      <p:sp>
        <p:nvSpPr>
          <p:cNvPr id="3" name="Content Placeholder 2">
            <a:extLst>
              <a:ext uri="{FF2B5EF4-FFF2-40B4-BE49-F238E27FC236}">
                <a16:creationId xmlns:a16="http://schemas.microsoft.com/office/drawing/2014/main" id="{1EFAB6FA-82CC-49C9-BE7E-50A983CCB7E3}"/>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Generally speaking, Hardware Development involves lots of skills, but today hardware engineer in china not yet highly paid. But in the future, when most of jobs can be done by more intelligent EDA tools, the high-end engineers may get high salary as programmers today.</a:t>
            </a:r>
          </a:p>
        </p:txBody>
      </p:sp>
    </p:spTree>
    <p:extLst>
      <p:ext uri="{BB962C8B-B14F-4D97-AF65-F5344CB8AC3E}">
        <p14:creationId xmlns:p14="http://schemas.microsoft.com/office/powerpoint/2010/main" val="3063401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9B003-09DD-47FE-AD74-D61892FC8FA1}"/>
              </a:ext>
            </a:extLst>
          </p:cNvPr>
          <p:cNvSpPr>
            <a:spLocks noGrp="1"/>
          </p:cNvSpPr>
          <p:nvPr>
            <p:ph type="title"/>
          </p:nvPr>
        </p:nvSpPr>
        <p:spPr/>
        <p:txBody>
          <a:bodyPr/>
          <a:lstStyle/>
          <a:p>
            <a:r>
              <a:rPr lang="en-US" altLang="zh-CN" dirty="0"/>
              <a:t>Thanks!</a:t>
            </a:r>
            <a:endParaRPr lang="zh-CN" altLang="en-US" dirty="0"/>
          </a:p>
        </p:txBody>
      </p:sp>
      <p:sp>
        <p:nvSpPr>
          <p:cNvPr id="3" name="文本占位符 2">
            <a:extLst>
              <a:ext uri="{FF2B5EF4-FFF2-40B4-BE49-F238E27FC236}">
                <a16:creationId xmlns:a16="http://schemas.microsoft.com/office/drawing/2014/main" id="{DD8464C0-3B2F-4AEE-AA8F-1DD5EE0D34F8}"/>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46246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271D6-AECA-4563-8B03-CF3ABE71F7BA}"/>
              </a:ext>
            </a:extLst>
          </p:cNvPr>
          <p:cNvSpPr>
            <a:spLocks noGrp="1"/>
          </p:cNvSpPr>
          <p:nvPr>
            <p:ph type="title"/>
          </p:nvPr>
        </p:nvSpPr>
        <p:spPr/>
        <p:txBody>
          <a:bodyPr/>
          <a:lstStyle/>
          <a:p>
            <a:r>
              <a:rPr lang="en-US" dirty="0"/>
              <a:t>Hardware Development</a:t>
            </a:r>
          </a:p>
        </p:txBody>
      </p:sp>
      <p:sp>
        <p:nvSpPr>
          <p:cNvPr id="3" name="Text Placeholder 2">
            <a:extLst>
              <a:ext uri="{FF2B5EF4-FFF2-40B4-BE49-F238E27FC236}">
                <a16:creationId xmlns:a16="http://schemas.microsoft.com/office/drawing/2014/main" id="{DDB0F417-2529-4E0C-960A-412948A5884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81912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6AB6D-C338-4125-8997-700412DFD4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8A7B9A-9C50-4FE1-AD6E-3F490626CDA0}"/>
              </a:ext>
            </a:extLst>
          </p:cNvPr>
          <p:cNvSpPr>
            <a:spLocks noGrp="1"/>
          </p:cNvSpPr>
          <p:nvPr>
            <p:ph idx="1"/>
          </p:nvPr>
        </p:nvSpPr>
        <p:spPr/>
        <p:txBody>
          <a:bodyPr/>
          <a:lstStyle/>
          <a:p>
            <a:endParaRPr lang="en-US"/>
          </a:p>
        </p:txBody>
      </p:sp>
      <p:pic>
        <p:nvPicPr>
          <p:cNvPr id="2050" name="Picture 2" descr="https://www.lensrentals.com/blog/media/2018/10/1S7A7940sml.jpg">
            <a:extLst>
              <a:ext uri="{FF2B5EF4-FFF2-40B4-BE49-F238E27FC236}">
                <a16:creationId xmlns:a16="http://schemas.microsoft.com/office/drawing/2014/main" id="{DA73BE52-7748-4BBB-A93A-980144F9F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025" y="1562099"/>
            <a:ext cx="5715000" cy="3733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anon EOS R Teardown">
            <a:extLst>
              <a:ext uri="{FF2B5EF4-FFF2-40B4-BE49-F238E27FC236}">
                <a16:creationId xmlns:a16="http://schemas.microsoft.com/office/drawing/2014/main" id="{551245E8-DCA7-42F5-938E-BE961C2EC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278" y="1562100"/>
            <a:ext cx="5600699" cy="3733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321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84873-C978-4115-8F54-4C7C73844FA4}"/>
              </a:ext>
            </a:extLst>
          </p:cNvPr>
          <p:cNvSpPr>
            <a:spLocks noGrp="1"/>
          </p:cNvSpPr>
          <p:nvPr>
            <p:ph type="title"/>
          </p:nvPr>
        </p:nvSpPr>
        <p:spPr/>
        <p:txBody>
          <a:bodyPr/>
          <a:lstStyle/>
          <a:p>
            <a:r>
              <a:rPr lang="en-US" dirty="0"/>
              <a:t>Microcontroller</a:t>
            </a:r>
          </a:p>
        </p:txBody>
      </p:sp>
      <p:sp>
        <p:nvSpPr>
          <p:cNvPr id="3" name="Text Placeholder 2">
            <a:extLst>
              <a:ext uri="{FF2B5EF4-FFF2-40B4-BE49-F238E27FC236}">
                <a16:creationId xmlns:a16="http://schemas.microsoft.com/office/drawing/2014/main" id="{A98E947D-6500-4A4C-9A20-6C1BA95821A2}"/>
              </a:ext>
            </a:extLst>
          </p:cNvPr>
          <p:cNvSpPr>
            <a:spLocks noGrp="1"/>
          </p:cNvSpPr>
          <p:nvPr>
            <p:ph type="body" idx="1"/>
          </p:nvPr>
        </p:nvSpPr>
        <p:spPr/>
        <p:txBody>
          <a:bodyPr/>
          <a:lstStyle/>
          <a:p>
            <a:r>
              <a:rPr lang="en-US" dirty="0"/>
              <a:t>The center of Hardware Development</a:t>
            </a:r>
          </a:p>
        </p:txBody>
      </p:sp>
    </p:spTree>
    <p:extLst>
      <p:ext uri="{BB962C8B-B14F-4D97-AF65-F5344CB8AC3E}">
        <p14:creationId xmlns:p14="http://schemas.microsoft.com/office/powerpoint/2010/main" val="3322155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9916B-139F-4E7D-8309-46AD943A1169}"/>
              </a:ext>
            </a:extLst>
          </p:cNvPr>
          <p:cNvSpPr>
            <a:spLocks noGrp="1"/>
          </p:cNvSpPr>
          <p:nvPr>
            <p:ph type="title"/>
          </p:nvPr>
        </p:nvSpPr>
        <p:spPr/>
        <p:txBody>
          <a:bodyPr/>
          <a:lstStyle/>
          <a:p>
            <a:r>
              <a:rPr lang="en-US" dirty="0"/>
              <a:t>What is a microcontroller?</a:t>
            </a:r>
          </a:p>
        </p:txBody>
      </p:sp>
      <p:sp>
        <p:nvSpPr>
          <p:cNvPr id="3" name="Content Placeholder 2">
            <a:extLst>
              <a:ext uri="{FF2B5EF4-FFF2-40B4-BE49-F238E27FC236}">
                <a16:creationId xmlns:a16="http://schemas.microsoft.com/office/drawing/2014/main" id="{95A4A701-D594-4887-A3D0-0E530B1C0EA2}"/>
              </a:ext>
            </a:extLst>
          </p:cNvPr>
          <p:cNvSpPr>
            <a:spLocks noGrp="1"/>
          </p:cNvSpPr>
          <p:nvPr>
            <p:ph idx="1"/>
          </p:nvPr>
        </p:nvSpPr>
        <p:spPr/>
        <p:txBody>
          <a:bodyPr/>
          <a:lstStyle/>
          <a:p>
            <a:r>
              <a:rPr lang="en-US" dirty="0"/>
              <a:t>Microcontrollers are single chip computers that include a minimum of a microprocessor, memory, and input-output module.</a:t>
            </a:r>
          </a:p>
        </p:txBody>
      </p:sp>
      <p:pic>
        <p:nvPicPr>
          <p:cNvPr id="5" name="Picture 4">
            <a:extLst>
              <a:ext uri="{FF2B5EF4-FFF2-40B4-BE49-F238E27FC236}">
                <a16:creationId xmlns:a16="http://schemas.microsoft.com/office/drawing/2014/main" id="{5D05E513-448B-4DB6-9ACF-5B2417B29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578" y="3186288"/>
            <a:ext cx="4396222" cy="3306587"/>
          </a:xfrm>
          <a:prstGeom prst="rect">
            <a:avLst/>
          </a:prstGeom>
        </p:spPr>
      </p:pic>
    </p:spTree>
    <p:extLst>
      <p:ext uri="{BB962C8B-B14F-4D97-AF65-F5344CB8AC3E}">
        <p14:creationId xmlns:p14="http://schemas.microsoft.com/office/powerpoint/2010/main" val="2946525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CB079-ABCB-468F-9F72-F3CB148476BF}"/>
              </a:ext>
            </a:extLst>
          </p:cNvPr>
          <p:cNvSpPr>
            <a:spLocks noGrp="1"/>
          </p:cNvSpPr>
          <p:nvPr>
            <p:ph type="title"/>
          </p:nvPr>
        </p:nvSpPr>
        <p:spPr/>
        <p:txBody>
          <a:bodyPr>
            <a:normAutofit/>
          </a:bodyPr>
          <a:lstStyle/>
          <a:p>
            <a:r>
              <a:rPr lang="en-US" sz="4000" dirty="0"/>
              <a:t>The differences between a microprocessor and a microcontroller.</a:t>
            </a:r>
          </a:p>
        </p:txBody>
      </p:sp>
      <p:sp>
        <p:nvSpPr>
          <p:cNvPr id="3" name="Content Placeholder 2">
            <a:extLst>
              <a:ext uri="{FF2B5EF4-FFF2-40B4-BE49-F238E27FC236}">
                <a16:creationId xmlns:a16="http://schemas.microsoft.com/office/drawing/2014/main" id="{C15E6D57-0F80-44BF-99A6-E29C661B3CB1}"/>
              </a:ext>
            </a:extLst>
          </p:cNvPr>
          <p:cNvSpPr>
            <a:spLocks noGrp="1"/>
          </p:cNvSpPr>
          <p:nvPr>
            <p:ph idx="1"/>
          </p:nvPr>
        </p:nvSpPr>
        <p:spPr/>
        <p:txBody>
          <a:bodyPr/>
          <a:lstStyle/>
          <a:p>
            <a:r>
              <a:rPr lang="en-US" dirty="0"/>
              <a:t>a microprocessor requires several additional external support chips such as memory and input-output circuits</a:t>
            </a:r>
          </a:p>
        </p:txBody>
      </p:sp>
      <p:pic>
        <p:nvPicPr>
          <p:cNvPr id="5" name="Picture 4">
            <a:extLst>
              <a:ext uri="{FF2B5EF4-FFF2-40B4-BE49-F238E27FC236}">
                <a16:creationId xmlns:a16="http://schemas.microsoft.com/office/drawing/2014/main" id="{9D34B1CF-4D1B-455E-8CD6-3BCAF637F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4520" y="2674417"/>
            <a:ext cx="3489279" cy="3818457"/>
          </a:xfrm>
          <a:prstGeom prst="rect">
            <a:avLst/>
          </a:prstGeom>
        </p:spPr>
      </p:pic>
    </p:spTree>
    <p:extLst>
      <p:ext uri="{BB962C8B-B14F-4D97-AF65-F5344CB8AC3E}">
        <p14:creationId xmlns:p14="http://schemas.microsoft.com/office/powerpoint/2010/main" val="3505546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E2EE-CE1D-478D-BC28-C0447D85D358}"/>
              </a:ext>
            </a:extLst>
          </p:cNvPr>
          <p:cNvSpPr>
            <a:spLocks noGrp="1"/>
          </p:cNvSpPr>
          <p:nvPr>
            <p:ph type="title"/>
          </p:nvPr>
        </p:nvSpPr>
        <p:spPr/>
        <p:txBody>
          <a:bodyPr>
            <a:normAutofit/>
          </a:bodyPr>
          <a:lstStyle/>
          <a:p>
            <a:r>
              <a:rPr lang="en-US" sz="3600" dirty="0"/>
              <a:t>The example of liquid level control system. Fig.1</a:t>
            </a:r>
          </a:p>
        </p:txBody>
      </p:sp>
      <p:pic>
        <p:nvPicPr>
          <p:cNvPr id="7" name="Content Placeholder 6">
            <a:extLst>
              <a:ext uri="{FF2B5EF4-FFF2-40B4-BE49-F238E27FC236}">
                <a16:creationId xmlns:a16="http://schemas.microsoft.com/office/drawing/2014/main" id="{B265F6F2-A8C8-4DBC-8427-C212303171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0774" y="1690688"/>
            <a:ext cx="5510451" cy="3835817"/>
          </a:xfrm>
        </p:spPr>
      </p:pic>
    </p:spTree>
    <p:extLst>
      <p:ext uri="{BB962C8B-B14F-4D97-AF65-F5344CB8AC3E}">
        <p14:creationId xmlns:p14="http://schemas.microsoft.com/office/powerpoint/2010/main" val="3534412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5CFA5-735C-4AF0-9C47-DC3C36284CDB}"/>
              </a:ext>
            </a:extLst>
          </p:cNvPr>
          <p:cNvSpPr>
            <a:spLocks noGrp="1"/>
          </p:cNvSpPr>
          <p:nvPr>
            <p:ph type="title"/>
          </p:nvPr>
        </p:nvSpPr>
        <p:spPr/>
        <p:txBody>
          <a:bodyPr/>
          <a:lstStyle/>
          <a:p>
            <a:r>
              <a:rPr lang="en-US" dirty="0"/>
              <a:t>Fig.2</a:t>
            </a:r>
          </a:p>
        </p:txBody>
      </p:sp>
      <p:sp>
        <p:nvSpPr>
          <p:cNvPr id="3" name="Content Placeholder 2">
            <a:extLst>
              <a:ext uri="{FF2B5EF4-FFF2-40B4-BE49-F238E27FC236}">
                <a16:creationId xmlns:a16="http://schemas.microsoft.com/office/drawing/2014/main" id="{C8B1C6E5-AAE3-48A3-9A30-E2B653B7C94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5657024-9957-461E-AF76-D83EF5604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351" y="1690688"/>
            <a:ext cx="4571298" cy="3881077"/>
          </a:xfrm>
          <a:prstGeom prst="rect">
            <a:avLst/>
          </a:prstGeom>
        </p:spPr>
      </p:pic>
    </p:spTree>
    <p:extLst>
      <p:ext uri="{BB962C8B-B14F-4D97-AF65-F5344CB8AC3E}">
        <p14:creationId xmlns:p14="http://schemas.microsoft.com/office/powerpoint/2010/main" val="1640521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TotalTime>
  <Words>362</Words>
  <Application>Microsoft Office PowerPoint</Application>
  <PresentationFormat>宽屏</PresentationFormat>
  <Paragraphs>44</Paragraphs>
  <Slides>27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27</vt:i4>
      </vt:variant>
    </vt:vector>
  </HeadingPairs>
  <TitlesOfParts>
    <vt:vector size="33" baseType="lpstr">
      <vt:lpstr>等线</vt:lpstr>
      <vt:lpstr>等线 Light</vt:lpstr>
      <vt:lpstr>Arial</vt:lpstr>
      <vt:lpstr>Calibri</vt:lpstr>
      <vt:lpstr>Calibri Light</vt:lpstr>
      <vt:lpstr>Office Theme</vt:lpstr>
      <vt:lpstr>Hardware Development</vt:lpstr>
      <vt:lpstr>Outline</vt:lpstr>
      <vt:lpstr>Hardware Development</vt:lpstr>
      <vt:lpstr>PowerPoint 演示文稿</vt:lpstr>
      <vt:lpstr>Microcontroller</vt:lpstr>
      <vt:lpstr>What is a microcontroller?</vt:lpstr>
      <vt:lpstr>The differences between a microprocessor and a microcontroller.</vt:lpstr>
      <vt:lpstr>The example of liquid level control system. Fig.1</vt:lpstr>
      <vt:lpstr>Fig.2</vt:lpstr>
      <vt:lpstr>Fig.3</vt:lpstr>
      <vt:lpstr>Fig.4</vt:lpstr>
      <vt:lpstr>Fig.5</vt:lpstr>
      <vt:lpstr>Develop Prototype</vt:lpstr>
      <vt:lpstr>How to develop any prototype</vt:lpstr>
      <vt:lpstr>Skills needed</vt:lpstr>
      <vt:lpstr>A list of what we need to learn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Future</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Development</dc:title>
  <dc:creator>张庭梁</dc:creator>
  <cp:lastModifiedBy>张 庭梁</cp:lastModifiedBy>
  <cp:revision>34</cp:revision>
  <dcterms:created xsi:type="dcterms:W3CDTF">2020-11-08T10:39:24Z</dcterms:created>
  <dcterms:modified xsi:type="dcterms:W3CDTF">2020-11-08T16:40:13Z</dcterms:modified>
</cp:coreProperties>
</file>